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9601200" cy="128016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9" userDrawn="1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487"/>
    <a:srgbClr val="FFFFFF"/>
    <a:srgbClr val="FFCC00"/>
    <a:srgbClr val="0000FF"/>
    <a:srgbClr val="D60093"/>
    <a:srgbClr val="663300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00" y="42"/>
      </p:cViewPr>
      <p:guideLst>
        <p:guide orient="horz" pos="400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86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89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7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15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4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3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51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25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6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3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94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F21A-C49F-47DA-B3CA-127F82511A6C}" type="datetimeFigureOut">
              <a:rPr kumimoji="1" lang="ja-JP" altLang="en-US" smtClean="0"/>
              <a:t>2019/10/8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5FC4-E3CE-4C25-8F25-95292A9FB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20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4433" y="6567809"/>
            <a:ext cx="8895241" cy="1975366"/>
          </a:xfrm>
        </p:spPr>
        <p:txBody>
          <a:bodyPr>
            <a:normAutofit/>
          </a:bodyPr>
          <a:lstStyle/>
          <a:p>
            <a:r>
              <a:rPr kumimoji="1" lang="en-US" altLang="ja-JP" sz="48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opperplate Gothic Light" panose="020E0507020206020404" pitchFamily="34" charset="0"/>
              </a:rPr>
              <a:t>FCC Forum</a:t>
            </a:r>
            <a:r>
              <a:rPr lang="ja-JP" altLang="en-US" sz="48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opperplate Gothic Light" panose="020E0507020206020404" pitchFamily="34" charset="0"/>
              </a:rPr>
              <a:t> </a:t>
            </a:r>
            <a:r>
              <a:rPr lang="en-US" altLang="ja-JP" sz="4800" b="1" dirty="0" smtClean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opperplate Gothic Light" panose="020E0507020206020404" pitchFamily="34" charset="0"/>
              </a:rPr>
              <a:t>2019 Part2</a:t>
            </a:r>
            <a:r>
              <a:rPr lang="en-US" altLang="ja-JP" sz="48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altLang="ja-JP" sz="48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ja-JP" altLang="en-US" sz="4400" b="1" dirty="0" smtClean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JS-マティス ProN EB" panose="02020900000000000000" pitchFamily="18" charset="-128"/>
                <a:ea typeface="FJS-マティス ProN EB" panose="02020900000000000000" pitchFamily="18" charset="-128"/>
              </a:rPr>
              <a:t>大阪　　　　 </a:t>
            </a:r>
            <a:r>
              <a:rPr lang="ja-JP" altLang="en-US" sz="38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JS-マティス ProN EB" panose="02020900000000000000" pitchFamily="18" charset="-128"/>
                <a:ea typeface="FJS-マティス ProN EB" panose="02020900000000000000" pitchFamily="18" charset="-128"/>
              </a:rPr>
              <a:t>～</a:t>
            </a:r>
            <a:r>
              <a:rPr lang="ja-JP" altLang="en-US" sz="3800" b="1" dirty="0" smtClean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JS-マティス ProN EB" panose="02020900000000000000" pitchFamily="18" charset="-128"/>
                <a:ea typeface="FJS-マティス ProN EB" panose="02020900000000000000" pitchFamily="18" charset="-128"/>
              </a:rPr>
              <a:t>大</a:t>
            </a:r>
            <a:r>
              <a:rPr lang="ja-JP" altLang="en-US" sz="38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JS-マティス ProN EB" panose="02020900000000000000" pitchFamily="18" charset="-128"/>
                <a:ea typeface="FJS-マティス ProN EB" panose="02020900000000000000" pitchFamily="18" charset="-128"/>
              </a:rPr>
              <a:t>阪地理学 事始め～</a:t>
            </a:r>
            <a:endParaRPr kumimoji="1" lang="ja-JP" altLang="en-US" sz="3800" b="1" dirty="0">
              <a:solidFill>
                <a:srgbClr val="292487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FJS-マティス ProN EB" panose="02020900000000000000" pitchFamily="18" charset="-128"/>
              <a:ea typeface="FJS-マティス ProN EB" panose="020209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331656" y="6077638"/>
            <a:ext cx="9093065" cy="49310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日時：</a:t>
            </a:r>
            <a:r>
              <a:rPr kumimoji="1" lang="en-US" altLang="ja-JP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9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9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9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r>
              <a:rPr kumimoji="1"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6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162050" indent="0">
              <a:lnSpc>
                <a:spcPct val="100000"/>
              </a:lnSpc>
              <a:buNone/>
            </a:pPr>
            <a:r>
              <a:rPr kumimoji="1"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参加費無料入退場自由（</a:t>
            </a:r>
            <a:r>
              <a:rPr kumimoji="1"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終了後交流会あり）</a:t>
            </a:r>
            <a:endParaRPr kumimoji="1" lang="en-US" altLang="ja-JP" sz="7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講演：</a:t>
            </a:r>
            <a:r>
              <a:rPr kumimoji="1" lang="ja-JP" altLang="en-US" sz="7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小出 英詞 </a:t>
            </a:r>
            <a:r>
              <a:rPr kumimoji="1"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（住之江大社 権禰宜）</a:t>
            </a: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「水都大阪のはじまりと住吉大社、その地理と歴史と文化」</a:t>
            </a:r>
            <a:r>
              <a:rPr lang="en-US" altLang="ja-JP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</a:t>
            </a:r>
            <a:r>
              <a:rPr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7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新之介　  </a:t>
            </a:r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氏（大阪高低差学会 代表）</a:t>
            </a:r>
            <a:r>
              <a:rPr kumimoji="1"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6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タイトルを入れる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en-US" altLang="ja-JP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場所：エル・おおさか（大阪府立労働センター）</a:t>
            </a:r>
            <a:r>
              <a:rPr kumimoji="1"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（京阪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Osaka Metro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谷町線「天満橋駅」より西へ</a:t>
            </a:r>
            <a:r>
              <a:rPr lang="en-US" altLang="ja-JP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  <a:br>
              <a:rPr lang="en-US" altLang="ja-JP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 京阪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Osaka Metro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堺筋線「北浜駅」より東へ</a:t>
            </a:r>
            <a:r>
              <a:rPr lang="en-US" altLang="ja-JP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7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主催</a:t>
            </a:r>
            <a:r>
              <a:rPr kumimoji="1"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：土木学会関西支部</a:t>
            </a:r>
            <a:r>
              <a:rPr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ＦＣＣ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フォーラム・シビル・コスモス）</a:t>
            </a:r>
            <a:endParaRPr kumimoji="1" lang="en-US" altLang="ja-JP" sz="7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7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後援：「土木の日」関連行事関西地区連絡会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国土交通省近畿地方整備局／西日本高速道路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関西支社／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独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水資源機構関西・吉野川支社／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独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都市再生機構西日本支社／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独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鉄道建設・運輸施設整備支援機構大阪支社／本州四国連絡高速道路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／阪神高速道路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／福井県／滋賀県／京都府／大阪府／兵庫県／奈良県／和歌山県／京都市／大阪市／神戸市／堺市／関西エアポート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／新関西国際空港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公社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土木学会関西支部／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日本建設業連合会関西支部／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日本橋梁建設協会近畿事務所／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建設コンサルタンツ協会近畿支部／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プレストレスト・コンクリート建設業協会関西支部／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日本道路建設業協会関西支部／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日本埋立浚渫協会近畿支部</a:t>
            </a:r>
          </a:p>
          <a:p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163085" y="36320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国道も、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57032" y="387830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建設写真も</a:t>
            </a:r>
            <a:r>
              <a:rPr kumimoji="1" lang="ja-JP" alt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027" y="6492951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JS-マティス ProN EB" panose="02020900000000000000" pitchFamily="18" charset="-128"/>
                <a:ea typeface="FJS-マティス ProN EB" panose="02020900000000000000" pitchFamily="18" charset="-128"/>
              </a:rPr>
              <a:t>大阪にもあったよ、でこぼこ。歩けば分かる、まちの由来。</a:t>
            </a:r>
            <a:endParaRPr kumimoji="1" lang="ja-JP" altLang="en-US" sz="2400" dirty="0">
              <a:solidFill>
                <a:srgbClr val="292487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FJS-マティス ProN EB" panose="02020900000000000000" pitchFamily="18" charset="-128"/>
              <a:ea typeface="FJS-マティス ProN EB" panose="020209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522158" y="580664"/>
            <a:ext cx="2339102" cy="523220"/>
          </a:xfrm>
          <a:prstGeom prst="rect">
            <a:avLst/>
          </a:prstGeom>
          <a:noFill/>
          <a:effectLst>
            <a:glow rad="889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立体交差も、</a:t>
            </a:r>
            <a:endParaRPr kumimoji="1" lang="ja-JP" alt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56495" y="258557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マンホールも、</a:t>
            </a:r>
          </a:p>
        </p:txBody>
      </p:sp>
      <p:sp>
        <p:nvSpPr>
          <p:cNvPr id="14" name="正方形/長方形 13"/>
          <p:cNvSpPr/>
          <p:nvPr/>
        </p:nvSpPr>
        <p:spPr>
          <a:xfrm rot="20935697">
            <a:off x="1802914" y="7403001"/>
            <a:ext cx="1447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JS-マティス ProN EB" panose="02020900000000000000" pitchFamily="18" charset="-128"/>
                <a:ea typeface="FJS-マティス ProN EB" panose="02020900000000000000" pitchFamily="18" charset="-128"/>
              </a:rPr>
              <a:t>でこ</a:t>
            </a:r>
            <a:endParaRPr lang="ja-JP" altLang="en-US" sz="4400" dirty="0">
              <a:solidFill>
                <a:srgbClr val="292487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 rot="20743644">
            <a:off x="2890320" y="7457546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solidFill>
                  <a:srgbClr val="29248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JS-マティス ProN EB" panose="02020900000000000000" pitchFamily="18" charset="-128"/>
                <a:ea typeface="FJS-マティス ProN EB" panose="02020900000000000000" pitchFamily="18" charset="-128"/>
              </a:rPr>
              <a:t>ぼこ</a:t>
            </a:r>
            <a:endParaRPr lang="ja-JP" altLang="en-US" sz="4400" dirty="0">
              <a:solidFill>
                <a:srgbClr val="292487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47535" y="9227571"/>
            <a:ext cx="9506129" cy="3905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kumimoji="1"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日時：</a:t>
            </a: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9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sz="9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　</a:t>
            </a:r>
            <a:r>
              <a:rPr lang="ja-JP" altLang="en-US" sz="6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事前申込不要（定員</a:t>
            </a:r>
            <a:r>
              <a:rPr lang="en-US" altLang="ja-JP" sz="6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sz="6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名）参加費無料</a:t>
            </a:r>
            <a:endParaRPr lang="en-US" altLang="ja-JP" sz="6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講演：</a:t>
            </a:r>
            <a:r>
              <a:rPr lang="ja-JP" altLang="en-US" sz="8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小出 英詞 </a:t>
            </a:r>
            <a:r>
              <a:rPr lang="ja-JP" altLang="en-US" sz="8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氏（住吉大社 権禰宜）</a:t>
            </a:r>
            <a:r>
              <a:rPr lang="en-US" altLang="ja-JP" sz="8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8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「水都大阪のはじまりと住吉大社、その地理と歴史と文化」</a:t>
            </a: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</a:t>
            </a: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8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新之介　  </a:t>
            </a:r>
            <a:r>
              <a:rPr lang="ja-JP" altLang="en-US" sz="8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氏（大阪高低差学会 代表）</a:t>
            </a:r>
            <a:r>
              <a:rPr lang="en-US" altLang="ja-JP" sz="8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8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6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大坂の凹凸地形の変遷（信長・秀吉・家康の時代）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6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場所：エル・おおさか（大阪府立労働センター）</a:t>
            </a: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階　研修室</a:t>
            </a:r>
            <a: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br>
              <a:rPr lang="en-US" altLang="ja-JP" sz="7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（京阪または谷町線「天満橋駅」より西へ歩</a:t>
            </a:r>
            <a:r>
              <a:rPr lang="en-US" altLang="ja-JP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　京阪または堺筋線「北浜駅」より東へ歩</a:t>
            </a:r>
            <a:r>
              <a:rPr lang="en-US" altLang="ja-JP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6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lang="en-US" altLang="ja-JP" sz="7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主催：土木学会関西支部ＦＣＣ（フォーラム・シビル・コスモス）</a:t>
            </a:r>
            <a:endParaRPr lang="en-US" altLang="ja-JP" sz="6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6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後援：「土木の日」関連行事関西地区連絡会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国土交通省近畿地方整備局／西日本高速道路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関西支社／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独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水資源機構関西・吉野川支社／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独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都市再生機構西日本支社／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独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鉄道建設・運輸施設整備支援機構大阪支社／本州四国連絡高速道路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／阪神高速道路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／福井県／滋賀県／京都府／大阪府／兵庫県／奈良県／和歌山県／京都市／大阪市／神戸市／堺市／関西エアポート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／新関西国際空港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公社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土木学会関西支部／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日本建設業連合会関西支部／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日本橋梁建設協会近畿事務所／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建設コンサルタンツ協会近畿支部／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プレストレスト・コンクリート建設業協会関西支部／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日本道路建設業協会関西支部／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lang="en-US" altLang="ja-JP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日本埋立浚渫協会近畿支部</a:t>
            </a:r>
          </a:p>
          <a:p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0279" y="8194398"/>
            <a:ext cx="9339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住吉さんの権禰宜小出英詞さんが大阪の水</a:t>
            </a:r>
            <a:r>
              <a:rPr kumimoji="1" lang="en-US" altLang="ja-JP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､</a:t>
            </a:r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海とまちの関わりを住吉大社の成立と発展の視点から</a:t>
            </a:r>
            <a:r>
              <a:rPr kumimoji="1" lang="en-US" altLang="ja-JP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､</a:t>
            </a:r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ブラタモリにも出演</a:t>
            </a:r>
            <a:r>
              <a:rPr kumimoji="1" lang="en-US" altLang="ja-JP" sz="2000" dirty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､</a:t>
            </a:r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産経新聞連載中の新之介さんが大阪の「でこぼこ」地形</a:t>
            </a:r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の視点</a:t>
            </a:r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から</a:t>
            </a:r>
            <a:r>
              <a:rPr kumimoji="1" lang="en-US" altLang="ja-JP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､</a:t>
            </a:r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このまちの地理の魅力を存分に語ります。</a:t>
            </a:r>
            <a:endParaRPr kumimoji="1" lang="ja-JP" altLang="en-US" sz="2000" dirty="0">
              <a:effectLst/>
              <a:latin typeface="FJS-筑紫明朝 Pr5N B" panose="02020700000000000000" pitchFamily="18" charset="-128"/>
              <a:ea typeface="FJS-筑紫明朝 Pr5N 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" y="2013856"/>
            <a:ext cx="3132000" cy="2349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" y="56296"/>
            <a:ext cx="3132000" cy="2349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" y="4367522"/>
            <a:ext cx="3132000" cy="2088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"/>
          <a:stretch/>
        </p:blipFill>
        <p:spPr>
          <a:xfrm>
            <a:off x="3154939" y="56296"/>
            <a:ext cx="6398725" cy="639922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3228838" y="1103884"/>
            <a:ext cx="3405328" cy="400110"/>
          </a:xfrm>
          <a:prstGeom prst="rect">
            <a:avLst/>
          </a:prstGeom>
          <a:solidFill>
            <a:srgbClr val="FFFFFF">
              <a:alpha val="32157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effectLst/>
                <a:latin typeface="FJS-筑紫明朝 Pr5N B" panose="02020700000000000000" pitchFamily="18" charset="-128"/>
                <a:ea typeface="FJS-筑紫明朝 Pr5N B" panose="02020700000000000000" pitchFamily="18" charset="-128"/>
              </a:rPr>
              <a:t>住吉大社はどこでしょう？</a:t>
            </a:r>
            <a:endParaRPr kumimoji="1" lang="ja-JP" altLang="en-US" sz="2000" dirty="0">
              <a:effectLst/>
              <a:latin typeface="FJS-筑紫明朝 Pr5N B" panose="02020700000000000000" pitchFamily="18" charset="-128"/>
              <a:ea typeface="FJS-筑紫明朝 Pr5N 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491856" y="5969731"/>
            <a:ext cx="3272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※地形図は</a:t>
            </a:r>
            <a:r>
              <a:rPr lang="ja-JP" altLang="en-US" sz="1400" dirty="0" smtClean="0"/>
              <a:t>カシミール</a:t>
            </a:r>
            <a:r>
              <a:rPr lang="en-US" altLang="ja-JP" sz="1400" dirty="0" smtClean="0"/>
              <a:t>3D</a:t>
            </a:r>
            <a:r>
              <a:rPr lang="ja-JP" altLang="en-US" sz="1400" dirty="0" smtClean="0"/>
              <a:t>で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　作成</a:t>
            </a:r>
            <a:r>
              <a:rPr lang="ja-JP" altLang="en-US" sz="1400" dirty="0"/>
              <a:t>しています</a:t>
            </a:r>
            <a:r>
              <a:rPr lang="ja-JP" altLang="en-US" sz="1400" dirty="0" smtClean="0"/>
              <a:t>。（新之介氏作製）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879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3073</TotalTime>
  <Words>141</Words>
  <Application>Microsoft Office PowerPoint</Application>
  <PresentationFormat>A3 297x420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FJS-マティス ProN EB</vt:lpstr>
      <vt:lpstr>FJS-筑紫明朝 Pr5N B</vt:lpstr>
      <vt:lpstr>UD デジタル 教科書体 N-B</vt:lpstr>
      <vt:lpstr>メイリオ</vt:lpstr>
      <vt:lpstr>游ゴシック</vt:lpstr>
      <vt:lpstr>游ゴシック Light</vt:lpstr>
      <vt:lpstr>Arial</vt:lpstr>
      <vt:lpstr>Calibri</vt:lpstr>
      <vt:lpstr>Calibri Light</vt:lpstr>
      <vt:lpstr>Copperplate Gothic Light</vt:lpstr>
      <vt:lpstr>Office Theme</vt:lpstr>
      <vt:lpstr>FCC Forum 2019 Part2 大阪　　　　 ～大阪地理学 事始め～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FCCフォーラム</dc:title>
  <dc:creator>Irie Masayasu</dc:creator>
  <cp:lastModifiedBy>Windows ユーザー</cp:lastModifiedBy>
  <cp:revision>61</cp:revision>
  <cp:lastPrinted>2019-07-12T09:06:29Z</cp:lastPrinted>
  <dcterms:created xsi:type="dcterms:W3CDTF">2019-06-17T18:40:13Z</dcterms:created>
  <dcterms:modified xsi:type="dcterms:W3CDTF">2019-10-07T17:05:37Z</dcterms:modified>
</cp:coreProperties>
</file>